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65" r:id="rId5"/>
    <p:sldId id="262" r:id="rId6"/>
    <p:sldId id="271" r:id="rId7"/>
    <p:sldId id="268" r:id="rId8"/>
    <p:sldId id="272" r:id="rId9"/>
    <p:sldId id="259" r:id="rId10"/>
    <p:sldId id="263" r:id="rId11"/>
    <p:sldId id="270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grp365.ru/reestr?egrp=86:09:0301013:80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620688"/>
            <a:ext cx="6777318" cy="3600400"/>
          </a:xfrm>
        </p:spPr>
        <p:txBody>
          <a:bodyPr/>
          <a:lstStyle/>
          <a:p>
            <a:r>
              <a:rPr lang="ru-RU" dirty="0" smtClean="0"/>
              <a:t>Благоустройство кладбища  городского поселения  Малиновский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1296144"/>
          </a:xfrm>
        </p:spPr>
        <p:txBody>
          <a:bodyPr/>
          <a:lstStyle/>
          <a:p>
            <a:r>
              <a:rPr lang="ru-RU" dirty="0" smtClean="0"/>
              <a:t>Инициативное бюджетирование</a:t>
            </a:r>
          </a:p>
          <a:p>
            <a:r>
              <a:rPr lang="ru-RU" dirty="0" smtClean="0"/>
              <a:t>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92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Визуализация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132856"/>
            <a:ext cx="3442446" cy="3966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Емкость для воды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5"/>
            <a:ext cx="2520280" cy="25678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03848" y="2204864"/>
            <a:ext cx="5297760" cy="39663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Канализационная </a:t>
            </a:r>
            <a:r>
              <a:rPr lang="ru-RU" dirty="0" smtClean="0"/>
              <a:t>емкость  Туалетная кабинка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36913"/>
            <a:ext cx="2674370" cy="230425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64904"/>
            <a:ext cx="2489448" cy="324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456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3877815"/>
          </a:xfrm>
        </p:spPr>
        <p:txBody>
          <a:bodyPr/>
          <a:lstStyle/>
          <a:p>
            <a:r>
              <a:rPr lang="ru-RU" dirty="0" smtClean="0"/>
              <a:t>Устройство площадки накопления ТКО – 60 440,00руб.</a:t>
            </a:r>
          </a:p>
          <a:p>
            <a:r>
              <a:rPr lang="ru-RU" dirty="0" smtClean="0"/>
              <a:t>Ремонт ограждения – 425 106,46 рублей</a:t>
            </a:r>
          </a:p>
          <a:p>
            <a:r>
              <a:rPr lang="ru-RU" dirty="0" smtClean="0"/>
              <a:t>Поставка и установка емкости для воды и канализационной емкости – 36950,00 рублей</a:t>
            </a:r>
          </a:p>
          <a:p>
            <a:r>
              <a:rPr lang="ru-RU" dirty="0" smtClean="0"/>
              <a:t>Устройство туалетной кабины – 18500,00 рублей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Общая стоимость проекта – 540996,46рублей.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53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909302"/>
              </p:ext>
            </p:extLst>
          </p:nvPr>
        </p:nvGraphicFramePr>
        <p:xfrm>
          <a:off x="683568" y="2060848"/>
          <a:ext cx="8050213" cy="3227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1640"/>
                <a:gridCol w="1592587"/>
                <a:gridCol w="1057888"/>
                <a:gridCol w="1427622"/>
                <a:gridCol w="1495238"/>
                <a:gridCol w="1495238"/>
              </a:tblGrid>
              <a:tr h="2592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Виды затрат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Полная стоимость проекта (руб.)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Софинансирование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Муниципального образования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Физических лиц (граждан)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Юридических лиц, индивидуальных предпринимателей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</a:tr>
              <a:tr h="51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Разработка технической документации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</a:tr>
              <a:tr h="518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  работы по благоустройству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540996,46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51600,00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Прочие расходы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 по проекту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540996,46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91" marR="51791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Средства бюджета городского поселения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39933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инициативных платежей обеспечиваемый инициатором проекта, в том числе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Средства граждан (трудовое участие) – 51600,00рублей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Объём </a:t>
            </a:r>
            <a:r>
              <a:rPr lang="ru-RU" sz="2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неденежного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вклада, обеспечиваемый инициатором проекта, в 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</a:t>
            </a: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</a:t>
            </a:r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Неденежный</a:t>
            </a:r>
            <a:r>
              <a:rPr lang="ru-RU" dirty="0" smtClean="0"/>
              <a:t> </a:t>
            </a:r>
            <a:r>
              <a:rPr lang="ru-RU" dirty="0"/>
              <a:t>вклад граждан </a:t>
            </a:r>
            <a:r>
              <a:rPr lang="ru-RU" dirty="0" smtClean="0"/>
              <a:t>(трудовое </a:t>
            </a:r>
            <a:r>
              <a:rPr lang="ru-RU" dirty="0"/>
              <a:t>участие</a:t>
            </a:r>
            <a:r>
              <a:rPr lang="ru-RU" dirty="0" smtClean="0"/>
              <a:t>) - 62618,89 рублей;</a:t>
            </a:r>
          </a:p>
          <a:p>
            <a:r>
              <a:rPr lang="ru-RU" dirty="0"/>
              <a:t> </a:t>
            </a:r>
            <a:r>
              <a:rPr lang="ru-RU" dirty="0" err="1"/>
              <a:t>Неденежный</a:t>
            </a:r>
            <a:r>
              <a:rPr lang="ru-RU" dirty="0"/>
              <a:t> вклад </a:t>
            </a:r>
            <a:r>
              <a:rPr lang="ru-RU" dirty="0" smtClean="0"/>
              <a:t>индивидуальных предпринимателей </a:t>
            </a:r>
            <a:r>
              <a:rPr lang="ru-RU" dirty="0"/>
              <a:t>(трудовое участие</a:t>
            </a:r>
            <a:r>
              <a:rPr lang="ru-RU" dirty="0" smtClean="0"/>
              <a:t>) - 7387,71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65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130652"/>
          </a:xfrm>
        </p:spPr>
        <p:txBody>
          <a:bodyPr/>
          <a:lstStyle/>
          <a:p>
            <a:pPr algn="l"/>
            <a:r>
              <a:rPr lang="ru-RU" sz="3000" dirty="0" smtClean="0"/>
              <a:t>Наименование проекта</a:t>
            </a:r>
            <a:br>
              <a:rPr lang="ru-RU" sz="3000" dirty="0" smtClean="0"/>
            </a:br>
            <a:r>
              <a:rPr lang="ru-RU" sz="2000" dirty="0" smtClean="0"/>
              <a:t>Обустройство кладбища городского поселения Малиновский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988840"/>
            <a:ext cx="6462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Местоположение объекта:</a:t>
            </a:r>
          </a:p>
          <a:p>
            <a:r>
              <a:rPr lang="ru-RU" dirty="0"/>
              <a:t>Кладбище  расположено в районе п. Юбилейный. Кадастровый номер: </a:t>
            </a:r>
            <a:r>
              <a:rPr lang="ru-RU" u="sng" dirty="0">
                <a:hlinkClick r:id="rId2"/>
              </a:rPr>
              <a:t>86:09:0301013:804</a:t>
            </a:r>
            <a:endParaRPr lang="ru-RU" u="sng" dirty="0"/>
          </a:p>
          <a:p>
            <a:r>
              <a:rPr lang="ru-RU" dirty="0"/>
              <a:t>Земельный участок по адресу</a:t>
            </a:r>
            <a:r>
              <a:rPr lang="ru-RU" b="1" dirty="0"/>
              <a:t>: </a:t>
            </a:r>
            <a:r>
              <a:rPr lang="ru-RU" u="sng" dirty="0">
                <a:hlinkClick r:id="rId2"/>
              </a:rPr>
              <a:t>Ханты-Мансийский автономный округ - Югра, Советский район, </a:t>
            </a:r>
            <a:r>
              <a:rPr lang="ru-RU" u="sng" dirty="0" err="1">
                <a:hlinkClick r:id="rId2"/>
              </a:rPr>
              <a:t>пгт</a:t>
            </a:r>
            <a:r>
              <a:rPr lang="ru-RU" u="sng" dirty="0">
                <a:hlinkClick r:id="rId2"/>
              </a:rPr>
              <a:t>. Малиновский, расположенный в районе Таежного участкового лесничества, Северного урочища....</a:t>
            </a:r>
            <a:endParaRPr lang="ru-RU" dirty="0"/>
          </a:p>
          <a:p>
            <a:r>
              <a:rPr lang="ru-RU" b="1" dirty="0"/>
              <a:t> </a:t>
            </a:r>
            <a:r>
              <a:rPr lang="ru-RU" dirty="0"/>
              <a:t>Площадь земельного участка:</a:t>
            </a:r>
            <a:r>
              <a:rPr lang="ru-RU" b="1" dirty="0"/>
              <a:t> </a:t>
            </a:r>
            <a:r>
              <a:rPr lang="ru-RU" dirty="0"/>
              <a:t>50 000 </a:t>
            </a:r>
            <a:r>
              <a:rPr lang="ru-RU" dirty="0" err="1"/>
              <a:t>кв.м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Численность </a:t>
            </a:r>
            <a:r>
              <a:rPr lang="ru-RU" dirty="0" smtClean="0"/>
              <a:t>населения по данным на 01.01.2021 года составила  3423 человека, в том числе: </a:t>
            </a:r>
            <a:r>
              <a:rPr lang="ru-RU" dirty="0" err="1" smtClean="0"/>
              <a:t>г.п</a:t>
            </a:r>
            <a:r>
              <a:rPr lang="ru-RU" dirty="0" smtClean="0"/>
              <a:t>. Малиновский 2612  </a:t>
            </a:r>
            <a:r>
              <a:rPr lang="ru-RU" dirty="0"/>
              <a:t>человека, </a:t>
            </a:r>
            <a:r>
              <a:rPr lang="ru-RU" dirty="0" smtClean="0"/>
              <a:t>в </a:t>
            </a:r>
            <a:r>
              <a:rPr lang="ru-RU" dirty="0"/>
              <a:t>состав городского поселения Малиновский  входит сельское поселение Юбилейный  </a:t>
            </a:r>
            <a:r>
              <a:rPr lang="ru-RU" dirty="0" smtClean="0"/>
              <a:t>– 811 человек. В связи с отсутствием мест для захоронения у соседнего поселения Таежный с численностью 1923 человек, захоронения граждан происходит на кладбище п. Юбилейный </a:t>
            </a:r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51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224136"/>
          </a:xfrm>
        </p:spPr>
        <p:txBody>
          <a:bodyPr/>
          <a:lstStyle/>
          <a:p>
            <a:r>
              <a:rPr lang="ru-RU" dirty="0" smtClean="0"/>
              <a:t>Схема расположения объекта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 t="23278" r="5206" b="4237"/>
          <a:stretch/>
        </p:blipFill>
        <p:spPr bwMode="auto">
          <a:xfrm>
            <a:off x="683568" y="2204864"/>
            <a:ext cx="7772401" cy="407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34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14628"/>
          </a:xfrm>
        </p:spPr>
        <p:txBody>
          <a:bodyPr/>
          <a:lstStyle/>
          <a:p>
            <a:r>
              <a:rPr lang="ru-RU" sz="3000" dirty="0" smtClean="0"/>
              <a:t>Описание инициативного проекта</a:t>
            </a:r>
            <a:endParaRPr lang="ru-RU" sz="3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016" y="1844824"/>
            <a:ext cx="7741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сегодняшний день территория кладбища не благоустроена. Отсутствует ограждение, туалетная кабина, емкости для воды и септик. Имеющаяся контейнерная площадка не соответствует требованиям </a:t>
            </a:r>
            <a:r>
              <a:rPr lang="ru-RU" dirty="0" err="1"/>
              <a:t>СанПин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Проект включает в себя:</a:t>
            </a:r>
            <a:r>
              <a:rPr lang="ru-RU" dirty="0"/>
              <a:t> установку туалетной кабины с емкостью для канализационных отходов; емкости для воды; ремонт контейнерной площадки с установкой дорожной плиты и бордюрного ограждения; замену ограждения территории и входной группы общей протяженностью 60 метров, покраску павильона для хозяйственных нужд; проведение субботника по очистке территории от мусора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745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>
                <a:solidFill>
                  <a:srgbClr val="444D26"/>
                </a:solidFill>
              </a:rPr>
              <a:t>Описание инициативного </a:t>
            </a:r>
            <a:r>
              <a:rPr lang="ru-RU" sz="3000" dirty="0" smtClean="0">
                <a:solidFill>
                  <a:srgbClr val="444D26"/>
                </a:solidFill>
              </a:rPr>
              <a:t>проекта</a:t>
            </a:r>
            <a:br>
              <a:rPr lang="ru-RU" sz="3000" dirty="0" smtClean="0">
                <a:solidFill>
                  <a:srgbClr val="444D26"/>
                </a:solidFill>
              </a:rPr>
            </a:br>
            <a:r>
              <a:rPr lang="ru-RU" sz="2500" dirty="0" smtClean="0"/>
              <a:t>Территория </a:t>
            </a:r>
            <a:r>
              <a:rPr lang="ru-RU" sz="2500" dirty="0" smtClean="0"/>
              <a:t>кладбища</a:t>
            </a:r>
            <a:endParaRPr lang="ru-RU" sz="25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5800" y="2276475"/>
            <a:ext cx="3803650" cy="38036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176464" cy="3803650"/>
          </a:xfrm>
        </p:spPr>
      </p:pic>
    </p:spTree>
    <p:extLst>
      <p:ext uri="{BB962C8B-B14F-4D97-AF65-F5344CB8AC3E}">
        <p14:creationId xmlns:p14="http://schemas.microsoft.com/office/powerpoint/2010/main" val="160131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Ожидаемые результаты от реализации инициативного проекта</a:t>
            </a:r>
            <a:endParaRPr lang="ru-RU" sz="25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43608" y="2240280"/>
            <a:ext cx="7405447" cy="3877056"/>
          </a:xfrm>
        </p:spPr>
        <p:txBody>
          <a:bodyPr>
            <a:normAutofit fontScale="92500"/>
          </a:bodyPr>
          <a:lstStyle/>
          <a:p>
            <a:r>
              <a:rPr lang="ru-RU" dirty="0"/>
              <a:t>1. Облагораживание внешнего вида кладбища;</a:t>
            </a:r>
          </a:p>
          <a:p>
            <a:r>
              <a:rPr lang="ru-RU" dirty="0"/>
              <a:t>2. Соблюдение требований </a:t>
            </a:r>
            <a:r>
              <a:rPr lang="ru-RU" dirty="0" err="1"/>
              <a:t>СанПин</a:t>
            </a:r>
            <a:r>
              <a:rPr lang="ru-RU" dirty="0"/>
              <a:t> </a:t>
            </a:r>
          </a:p>
          <a:p>
            <a:r>
              <a:rPr lang="ru-RU" dirty="0"/>
              <a:t>3. Устранение предписаний контрольных и надзорных органов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Выполнение включённых в Проект мероприятий   позволит соблюсти гигиенические требования при организации захоронений и правил эксплуатации кладбищ с целью реализацию гражданами права на благоприятную среду обитания, гарантированного Конституцией Российской Федерации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43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Описание дальнейшего развития инициативного проекта после завершения финансирования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9033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Средства </a:t>
            </a:r>
            <a:r>
              <a:rPr lang="ru-RU" dirty="0"/>
              <a:t>на содержания предусмотрены муниципальной программой </a:t>
            </a:r>
            <a:r>
              <a:rPr lang="ru-RU" dirty="0" err="1"/>
              <a:t>г.п</a:t>
            </a:r>
            <a:r>
              <a:rPr lang="ru-RU" dirty="0"/>
              <a:t>. Малиновский </a:t>
            </a:r>
            <a:r>
              <a:rPr lang="ru-RU" dirty="0" smtClean="0"/>
              <a:t>«Формирование </a:t>
            </a:r>
            <a:r>
              <a:rPr lang="ru-RU" dirty="0"/>
              <a:t>комфортной среды в городском поселении Малиновский</a:t>
            </a:r>
            <a:r>
              <a:rPr lang="ru-RU" dirty="0" smtClean="0"/>
              <a:t>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963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Количество </a:t>
            </a:r>
            <a:r>
              <a:rPr lang="ru-RU" sz="3200" dirty="0" err="1" smtClean="0"/>
              <a:t>благополучателей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90336"/>
            <a:ext cx="7488832" cy="149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Количество </a:t>
            </a:r>
            <a:r>
              <a:rPr lang="ru-RU" dirty="0" err="1"/>
              <a:t>благополучателей</a:t>
            </a:r>
            <a:r>
              <a:rPr lang="ru-RU" dirty="0"/>
              <a:t>  составляет 5192 человек, в том числе:</a:t>
            </a:r>
          </a:p>
          <a:p>
            <a:pPr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err="1"/>
              <a:t>г.п</a:t>
            </a:r>
            <a:r>
              <a:rPr lang="ru-RU" dirty="0"/>
              <a:t>. Малиновский 2458 чел.;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/>
              <a:t> </a:t>
            </a:r>
            <a:r>
              <a:rPr lang="ru-RU" dirty="0" err="1"/>
              <a:t>с.п</a:t>
            </a:r>
            <a:r>
              <a:rPr lang="ru-RU" dirty="0"/>
              <a:t>. Юбилейный 811  чел.;</a:t>
            </a:r>
            <a:endParaRPr lang="ru-RU" sz="2000" dirty="0">
              <a:ea typeface="Calibri"/>
            </a:endParaRPr>
          </a:p>
          <a:p>
            <a:r>
              <a:rPr lang="ru-RU" dirty="0"/>
              <a:t> </a:t>
            </a:r>
            <a:r>
              <a:rPr lang="ru-RU" dirty="0" err="1" smtClean="0"/>
              <a:t>г.п</a:t>
            </a:r>
            <a:r>
              <a:rPr lang="ru-RU" dirty="0"/>
              <a:t>. Таежный 1923 чел.;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4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7632848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Визуализация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386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1020</TotalTime>
  <Words>367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Благоустройство кладбища  городского поселения  Малиновский</vt:lpstr>
      <vt:lpstr>Наименование проекта Обустройство кладбища городского поселения Малиновский </vt:lpstr>
      <vt:lpstr>Схема расположения объекта</vt:lpstr>
      <vt:lpstr>Описание инициативного проекта</vt:lpstr>
      <vt:lpstr>Описание инициативного проекта Территория кладбища</vt:lpstr>
      <vt:lpstr>Ожидаемые результаты от реализации инициативного проекта</vt:lpstr>
      <vt:lpstr>Описание дальнейшего развития инициативного проекта после завершения финансирования</vt:lpstr>
      <vt:lpstr>Количество благополучателей</vt:lpstr>
      <vt:lpstr>Визуализация проекта</vt:lpstr>
      <vt:lpstr>Визуализация проекта</vt:lpstr>
      <vt:lpstr>Стоимость проекта</vt:lpstr>
      <vt:lpstr>Средства бюджета городского поселения </vt:lpstr>
      <vt:lpstr>Объём инициативных платежей обеспечиваемый инициатором проекта, в том числе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33</cp:revision>
  <dcterms:created xsi:type="dcterms:W3CDTF">2021-01-15T16:18:59Z</dcterms:created>
  <dcterms:modified xsi:type="dcterms:W3CDTF">2021-01-28T12:35:33Z</dcterms:modified>
</cp:coreProperties>
</file>